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League Spartan" charset="1" panose="00000800000000000000"/>
      <p:regular r:id="rId17"/>
    </p:embeddedFont>
    <p:embeddedFont>
      <p:font typeface="Balsamiq Sans" charset="1" panose="02000603000000000000"/>
      <p:regular r:id="rId18"/>
    </p:embeddedFont>
    <p:embeddedFont>
      <p:font typeface="Bobby Jones Condensed Soft" charset="1" panose="00000000000000000000"/>
      <p:regular r:id="rId19"/>
    </p:embeddedFont>
    <p:embeddedFont>
      <p:font typeface="Glacial Indifference" charset="1" panose="00000000000000000000"/>
      <p:regular r:id="rId20"/>
    </p:embeddedFont>
    <p:embeddedFont>
      <p:font typeface="Glacial Indifference Bold" charset="1" panose="00000800000000000000"/>
      <p:regular r:id="rId21"/>
    </p:embeddedFont>
    <p:embeddedFont>
      <p:font typeface="DM Sans Bold" charset="1" panose="00000000000000000000"/>
      <p:regular r:id="rId22"/>
    </p:embeddedFont>
    <p:embeddedFont>
      <p:font typeface="DM San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30.png" Type="http://schemas.openxmlformats.org/officeDocument/2006/relationships/image"/><Relationship Id="rId2" Target="../media/image13.png" Type="http://schemas.openxmlformats.org/officeDocument/2006/relationships/image"/><Relationship Id="rId20" Target="../media/image31.png" Type="http://schemas.openxmlformats.org/officeDocument/2006/relationships/image"/><Relationship Id="rId21" Target="../media/image32.svg" Type="http://schemas.openxmlformats.org/officeDocument/2006/relationships/image"/><Relationship Id="rId22" Target="../media/image33.png" Type="http://schemas.openxmlformats.org/officeDocument/2006/relationships/image"/><Relationship Id="rId23" Target="../media/image34.png" Type="http://schemas.openxmlformats.org/officeDocument/2006/relationships/image"/><Relationship Id="rId24" Target="../media/image35.svg" Type="http://schemas.openxmlformats.org/officeDocument/2006/relationships/image"/><Relationship Id="rId25" Target="../media/image36.png" Type="http://schemas.openxmlformats.org/officeDocument/2006/relationships/image"/><Relationship Id="rId26" Target="../media/image37.svg" Type="http://schemas.openxmlformats.org/officeDocument/2006/relationships/image"/><Relationship Id="rId27" Target="../media/image38.png" Type="http://schemas.openxmlformats.org/officeDocument/2006/relationships/image"/><Relationship Id="rId28" Target="../media/image39.svg" Type="http://schemas.openxmlformats.org/officeDocument/2006/relationships/image"/><Relationship Id="rId29" Target="../media/image40.png" Type="http://schemas.openxmlformats.org/officeDocument/2006/relationships/image"/><Relationship Id="rId3" Target="../media/image14.svg" Type="http://schemas.openxmlformats.org/officeDocument/2006/relationships/image"/><Relationship Id="rId30" Target="../media/image41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F2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153748" y="6976153"/>
            <a:ext cx="4134252" cy="3310847"/>
          </a:xfrm>
          <a:custGeom>
            <a:avLst/>
            <a:gdLst/>
            <a:ahLst/>
            <a:cxnLst/>
            <a:rect r="r" b="b" t="t" l="l"/>
            <a:pathLst>
              <a:path h="3310847" w="4134252">
                <a:moveTo>
                  <a:pt x="4134252" y="0"/>
                </a:moveTo>
                <a:lnTo>
                  <a:pt x="0" y="0"/>
                </a:lnTo>
                <a:lnTo>
                  <a:pt x="0" y="3310847"/>
                </a:lnTo>
                <a:lnTo>
                  <a:pt x="4134252" y="3310847"/>
                </a:lnTo>
                <a:lnTo>
                  <a:pt x="41342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54959" y="2114816"/>
            <a:ext cx="12578082" cy="6057368"/>
            <a:chOff x="0" y="0"/>
            <a:chExt cx="16770776" cy="8076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486364"/>
              <a:ext cx="4742589" cy="2503692"/>
            </a:xfrm>
            <a:custGeom>
              <a:avLst/>
              <a:gdLst/>
              <a:ahLst/>
              <a:cxnLst/>
              <a:rect r="r" b="b" t="t" l="l"/>
              <a:pathLst>
                <a:path h="2503692" w="4742589">
                  <a:moveTo>
                    <a:pt x="0" y="0"/>
                  </a:moveTo>
                  <a:lnTo>
                    <a:pt x="4742589" y="0"/>
                  </a:lnTo>
                  <a:lnTo>
                    <a:pt x="4742589" y="2503691"/>
                  </a:lnTo>
                  <a:lnTo>
                    <a:pt x="0" y="2503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true" rot="0">
              <a:off x="0" y="4189747"/>
              <a:ext cx="4742589" cy="2503692"/>
            </a:xfrm>
            <a:custGeom>
              <a:avLst/>
              <a:gdLst/>
              <a:ahLst/>
              <a:cxnLst/>
              <a:rect r="r" b="b" t="t" l="l"/>
              <a:pathLst>
                <a:path h="2503692" w="4742589">
                  <a:moveTo>
                    <a:pt x="0" y="2503692"/>
                  </a:moveTo>
                  <a:lnTo>
                    <a:pt x="4742589" y="2503692"/>
                  </a:lnTo>
                  <a:lnTo>
                    <a:pt x="4742589" y="0"/>
                  </a:lnTo>
                  <a:lnTo>
                    <a:pt x="0" y="0"/>
                  </a:lnTo>
                  <a:lnTo>
                    <a:pt x="0" y="2503692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50835" y="4654563"/>
              <a:ext cx="2040919" cy="1574059"/>
            </a:xfrm>
            <a:custGeom>
              <a:avLst/>
              <a:gdLst/>
              <a:ahLst/>
              <a:cxnLst/>
              <a:rect r="r" b="b" t="t" l="l"/>
              <a:pathLst>
                <a:path h="1574059" w="2040919">
                  <a:moveTo>
                    <a:pt x="0" y="0"/>
                  </a:moveTo>
                  <a:lnTo>
                    <a:pt x="2040919" y="0"/>
                  </a:lnTo>
                  <a:lnTo>
                    <a:pt x="2040919" y="1574059"/>
                  </a:lnTo>
                  <a:lnTo>
                    <a:pt x="0" y="1574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034273" y="0"/>
              <a:ext cx="11736503" cy="3902360"/>
            </a:xfrm>
            <a:custGeom>
              <a:avLst/>
              <a:gdLst/>
              <a:ahLst/>
              <a:cxnLst/>
              <a:rect r="r" b="b" t="t" l="l"/>
              <a:pathLst>
                <a:path h="3902360" w="11736503">
                  <a:moveTo>
                    <a:pt x="0" y="0"/>
                  </a:moveTo>
                  <a:lnTo>
                    <a:pt x="11736503" y="0"/>
                  </a:lnTo>
                  <a:lnTo>
                    <a:pt x="11736503" y="3902360"/>
                  </a:lnTo>
                  <a:lnTo>
                    <a:pt x="0" y="3902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7118601" y="635715"/>
              <a:ext cx="7567847" cy="2535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794"/>
                </a:lnSpc>
              </a:pPr>
              <a:r>
                <a:rPr lang="en-US" sz="5567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Python Project Presentation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5034273" y="4226614"/>
              <a:ext cx="7292585" cy="3849877"/>
            </a:xfrm>
            <a:custGeom>
              <a:avLst/>
              <a:gdLst/>
              <a:ahLst/>
              <a:cxnLst/>
              <a:rect r="r" b="b" t="t" l="l"/>
              <a:pathLst>
                <a:path h="3849877" w="7292585">
                  <a:moveTo>
                    <a:pt x="0" y="0"/>
                  </a:moveTo>
                  <a:lnTo>
                    <a:pt x="7292585" y="0"/>
                  </a:lnTo>
                  <a:lnTo>
                    <a:pt x="7292585" y="3849877"/>
                  </a:lnTo>
                  <a:lnTo>
                    <a:pt x="0" y="3849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6079899" y="5381168"/>
              <a:ext cx="5201332" cy="1483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84"/>
                </a:lnSpc>
              </a:pPr>
              <a:r>
                <a:rPr lang="en-US" sz="3274">
                  <a:solidFill>
                    <a:srgbClr val="FFD25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By Rajdeep Talukdar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5920" y="227554"/>
            <a:ext cx="2191302" cy="561521"/>
          </a:xfrm>
          <a:custGeom>
            <a:avLst/>
            <a:gdLst/>
            <a:ahLst/>
            <a:cxnLst/>
            <a:rect r="r" b="b" t="t" l="l"/>
            <a:pathLst>
              <a:path h="561521" w="2191302">
                <a:moveTo>
                  <a:pt x="0" y="0"/>
                </a:moveTo>
                <a:lnTo>
                  <a:pt x="2191302" y="0"/>
                </a:lnTo>
                <a:lnTo>
                  <a:pt x="2191302" y="561521"/>
                </a:lnTo>
                <a:lnTo>
                  <a:pt x="0" y="561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920" y="1028700"/>
            <a:ext cx="2563747" cy="900516"/>
          </a:xfrm>
          <a:custGeom>
            <a:avLst/>
            <a:gdLst/>
            <a:ahLst/>
            <a:cxnLst/>
            <a:rect r="r" b="b" t="t" l="l"/>
            <a:pathLst>
              <a:path h="900516" w="2563747">
                <a:moveTo>
                  <a:pt x="0" y="0"/>
                </a:moveTo>
                <a:lnTo>
                  <a:pt x="2563747" y="0"/>
                </a:lnTo>
                <a:lnTo>
                  <a:pt x="2563747" y="900516"/>
                </a:lnTo>
                <a:lnTo>
                  <a:pt x="0" y="900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33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1512" y="0"/>
            <a:ext cx="19324252" cy="10777493"/>
            <a:chOff x="0" y="0"/>
            <a:chExt cx="5089515" cy="283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9515" cy="2838517"/>
            </a:xfrm>
            <a:custGeom>
              <a:avLst/>
              <a:gdLst/>
              <a:ahLst/>
              <a:cxnLst/>
              <a:rect r="r" b="b" t="t" l="l"/>
              <a:pathLst>
                <a:path h="2838517" w="5089515">
                  <a:moveTo>
                    <a:pt x="19230" y="0"/>
                  </a:moveTo>
                  <a:lnTo>
                    <a:pt x="5070285" y="0"/>
                  </a:lnTo>
                  <a:cubicBezTo>
                    <a:pt x="5080905" y="0"/>
                    <a:pt x="5089515" y="8610"/>
                    <a:pt x="5089515" y="19230"/>
                  </a:cubicBezTo>
                  <a:lnTo>
                    <a:pt x="5089515" y="2819286"/>
                  </a:lnTo>
                  <a:cubicBezTo>
                    <a:pt x="5089515" y="2824387"/>
                    <a:pt x="5087489" y="2829278"/>
                    <a:pt x="5083882" y="2832884"/>
                  </a:cubicBezTo>
                  <a:cubicBezTo>
                    <a:pt x="5080276" y="2836491"/>
                    <a:pt x="5075385" y="2838517"/>
                    <a:pt x="5070285" y="2838517"/>
                  </a:cubicBezTo>
                  <a:lnTo>
                    <a:pt x="19230" y="2838517"/>
                  </a:lnTo>
                  <a:cubicBezTo>
                    <a:pt x="14130" y="2838517"/>
                    <a:pt x="9239" y="2836491"/>
                    <a:pt x="5632" y="2832884"/>
                  </a:cubicBezTo>
                  <a:cubicBezTo>
                    <a:pt x="2026" y="2829278"/>
                    <a:pt x="0" y="2824387"/>
                    <a:pt x="0" y="2819286"/>
                  </a:cubicBezTo>
                  <a:lnTo>
                    <a:pt x="0" y="19230"/>
                  </a:lnTo>
                  <a:cubicBezTo>
                    <a:pt x="0" y="14130"/>
                    <a:pt x="2026" y="9239"/>
                    <a:pt x="5632" y="5632"/>
                  </a:cubicBezTo>
                  <a:cubicBezTo>
                    <a:pt x="9239" y="2026"/>
                    <a:pt x="14130" y="0"/>
                    <a:pt x="19230" y="0"/>
                  </a:cubicBezTo>
                  <a:close/>
                </a:path>
              </a:pathLst>
            </a:custGeom>
            <a:solidFill>
              <a:srgbClr val="C7F2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89515" cy="2886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6062721" y="-148015"/>
            <a:ext cx="2362181" cy="2362181"/>
          </a:xfrm>
          <a:custGeom>
            <a:avLst/>
            <a:gdLst/>
            <a:ahLst/>
            <a:cxnLst/>
            <a:rect r="r" b="b" t="t" l="l"/>
            <a:pathLst>
              <a:path h="2362181" w="2362181">
                <a:moveTo>
                  <a:pt x="2362181" y="0"/>
                </a:moveTo>
                <a:lnTo>
                  <a:pt x="0" y="0"/>
                </a:lnTo>
                <a:lnTo>
                  <a:pt x="0" y="2362181"/>
                </a:lnTo>
                <a:lnTo>
                  <a:pt x="2362181" y="2362181"/>
                </a:lnTo>
                <a:lnTo>
                  <a:pt x="23621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887180" y="-1441973"/>
            <a:ext cx="10031180" cy="3101729"/>
            <a:chOff x="0" y="0"/>
            <a:chExt cx="2641957" cy="8169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1957" cy="816916"/>
            </a:xfrm>
            <a:custGeom>
              <a:avLst/>
              <a:gdLst/>
              <a:ahLst/>
              <a:cxnLst/>
              <a:rect r="r" b="b" t="t" l="l"/>
              <a:pathLst>
                <a:path h="816916" w="2641957">
                  <a:moveTo>
                    <a:pt x="77179" y="0"/>
                  </a:moveTo>
                  <a:lnTo>
                    <a:pt x="2564778" y="0"/>
                  </a:lnTo>
                  <a:cubicBezTo>
                    <a:pt x="2607403" y="0"/>
                    <a:pt x="2641957" y="34554"/>
                    <a:pt x="2641957" y="77179"/>
                  </a:cubicBezTo>
                  <a:lnTo>
                    <a:pt x="2641957" y="739738"/>
                  </a:lnTo>
                  <a:cubicBezTo>
                    <a:pt x="2641957" y="760207"/>
                    <a:pt x="2633825" y="779838"/>
                    <a:pt x="2619352" y="794311"/>
                  </a:cubicBezTo>
                  <a:cubicBezTo>
                    <a:pt x="2604878" y="808785"/>
                    <a:pt x="2585247" y="816916"/>
                    <a:pt x="2564778" y="816916"/>
                  </a:cubicBezTo>
                  <a:lnTo>
                    <a:pt x="77179" y="816916"/>
                  </a:lnTo>
                  <a:cubicBezTo>
                    <a:pt x="34554" y="816916"/>
                    <a:pt x="0" y="782362"/>
                    <a:pt x="0" y="739738"/>
                  </a:cubicBezTo>
                  <a:lnTo>
                    <a:pt x="0" y="77179"/>
                  </a:lnTo>
                  <a:cubicBezTo>
                    <a:pt x="0" y="34554"/>
                    <a:pt x="34554" y="0"/>
                    <a:pt x="77179" y="0"/>
                  </a:cubicBezTo>
                  <a:close/>
                </a:path>
              </a:pathLst>
            </a:custGeom>
            <a:solidFill>
              <a:srgbClr val="69C4D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641957" cy="864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43382" y="214258"/>
            <a:ext cx="5770056" cy="106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7"/>
              </a:lnSpc>
            </a:pPr>
            <a:r>
              <a:rPr lang="en-US" sz="62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83610" y="2375205"/>
            <a:ext cx="13720779" cy="596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 project successfully created a digital chess game using Python and Pygame. It implemented key chess rules like move validation, check, checkmate, and turn management, along with a simple and engaging interface.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main achievement was building a solid game logic that handles various chess scenarios. The project also helped apply Python concepts and use Pygame for graphics and user interaction.</a:t>
            </a:r>
          </a:p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However, the game has limitations, such as no AI opponent or move undo feature. Future improvements could add these and enhance performance and visuals.</a:t>
            </a:r>
          </a:p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Overall, this project is a fun game and a valuable learning experience in using Python for game development.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9070" y="8909949"/>
            <a:ext cx="3424790" cy="1377051"/>
          </a:xfrm>
          <a:custGeom>
            <a:avLst/>
            <a:gdLst/>
            <a:ahLst/>
            <a:cxnLst/>
            <a:rect r="r" b="b" t="t" l="l"/>
            <a:pathLst>
              <a:path h="1377051" w="3424790">
                <a:moveTo>
                  <a:pt x="0" y="0"/>
                </a:moveTo>
                <a:lnTo>
                  <a:pt x="3424791" y="0"/>
                </a:lnTo>
                <a:lnTo>
                  <a:pt x="3424791" y="1377051"/>
                </a:lnTo>
                <a:lnTo>
                  <a:pt x="0" y="1377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33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17881" y="3228052"/>
            <a:ext cx="14551988" cy="4317677"/>
            <a:chOff x="0" y="0"/>
            <a:chExt cx="3832622" cy="11371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32622" cy="1137166"/>
            </a:xfrm>
            <a:custGeom>
              <a:avLst/>
              <a:gdLst/>
              <a:ahLst/>
              <a:cxnLst/>
              <a:rect r="r" b="b" t="t" l="l"/>
              <a:pathLst>
                <a:path h="1137166" w="3832622">
                  <a:moveTo>
                    <a:pt x="53202" y="0"/>
                  </a:moveTo>
                  <a:lnTo>
                    <a:pt x="3779420" y="0"/>
                  </a:lnTo>
                  <a:cubicBezTo>
                    <a:pt x="3808803" y="0"/>
                    <a:pt x="3832622" y="23819"/>
                    <a:pt x="3832622" y="53202"/>
                  </a:cubicBezTo>
                  <a:lnTo>
                    <a:pt x="3832622" y="1083964"/>
                  </a:lnTo>
                  <a:cubicBezTo>
                    <a:pt x="3832622" y="1113347"/>
                    <a:pt x="3808803" y="1137166"/>
                    <a:pt x="3779420" y="1137166"/>
                  </a:cubicBezTo>
                  <a:lnTo>
                    <a:pt x="53202" y="1137166"/>
                  </a:lnTo>
                  <a:cubicBezTo>
                    <a:pt x="23819" y="1137166"/>
                    <a:pt x="0" y="1113347"/>
                    <a:pt x="0" y="1083964"/>
                  </a:cubicBezTo>
                  <a:lnTo>
                    <a:pt x="0" y="53202"/>
                  </a:lnTo>
                  <a:cubicBezTo>
                    <a:pt x="0" y="23819"/>
                    <a:pt x="23819" y="0"/>
                    <a:pt x="53202" y="0"/>
                  </a:cubicBezTo>
                  <a:close/>
                </a:path>
              </a:pathLst>
            </a:custGeom>
            <a:solidFill>
              <a:srgbClr val="C7F2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832622" cy="11847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9012279"/>
            <a:ext cx="3170289" cy="1274721"/>
          </a:xfrm>
          <a:custGeom>
            <a:avLst/>
            <a:gdLst/>
            <a:ahLst/>
            <a:cxnLst/>
            <a:rect r="r" b="b" t="t" l="l"/>
            <a:pathLst>
              <a:path h="1274721" w="3170289">
                <a:moveTo>
                  <a:pt x="0" y="0"/>
                </a:moveTo>
                <a:lnTo>
                  <a:pt x="3170289" y="0"/>
                </a:lnTo>
                <a:lnTo>
                  <a:pt x="3170289" y="1274721"/>
                </a:lnTo>
                <a:lnTo>
                  <a:pt x="0" y="1274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220278" y="-118004"/>
            <a:ext cx="3185258" cy="1280739"/>
          </a:xfrm>
          <a:custGeom>
            <a:avLst/>
            <a:gdLst/>
            <a:ahLst/>
            <a:cxnLst/>
            <a:rect r="r" b="b" t="t" l="l"/>
            <a:pathLst>
              <a:path h="1280739" w="3185258">
                <a:moveTo>
                  <a:pt x="3185258" y="0"/>
                </a:moveTo>
                <a:lnTo>
                  <a:pt x="0" y="0"/>
                </a:lnTo>
                <a:lnTo>
                  <a:pt x="0" y="1280739"/>
                </a:lnTo>
                <a:lnTo>
                  <a:pt x="3185258" y="1280739"/>
                </a:lnTo>
                <a:lnTo>
                  <a:pt x="31852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21929" y="2992039"/>
            <a:ext cx="14412095" cy="4149645"/>
            <a:chOff x="0" y="0"/>
            <a:chExt cx="3795778" cy="10929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95778" cy="1092911"/>
            </a:xfrm>
            <a:custGeom>
              <a:avLst/>
              <a:gdLst/>
              <a:ahLst/>
              <a:cxnLst/>
              <a:rect r="r" b="b" t="t" l="l"/>
              <a:pathLst>
                <a:path h="1092911" w="3795778">
                  <a:moveTo>
                    <a:pt x="53718" y="0"/>
                  </a:moveTo>
                  <a:lnTo>
                    <a:pt x="3742060" y="0"/>
                  </a:lnTo>
                  <a:cubicBezTo>
                    <a:pt x="3756307" y="0"/>
                    <a:pt x="3769970" y="5660"/>
                    <a:pt x="3780044" y="15734"/>
                  </a:cubicBezTo>
                  <a:cubicBezTo>
                    <a:pt x="3790118" y="25808"/>
                    <a:pt x="3795778" y="39471"/>
                    <a:pt x="3795778" y="53718"/>
                  </a:cubicBezTo>
                  <a:lnTo>
                    <a:pt x="3795778" y="1039192"/>
                  </a:lnTo>
                  <a:cubicBezTo>
                    <a:pt x="3795778" y="1053439"/>
                    <a:pt x="3790118" y="1067103"/>
                    <a:pt x="3780044" y="1077177"/>
                  </a:cubicBezTo>
                  <a:cubicBezTo>
                    <a:pt x="3769970" y="1087251"/>
                    <a:pt x="3756307" y="1092911"/>
                    <a:pt x="3742060" y="1092911"/>
                  </a:cubicBezTo>
                  <a:lnTo>
                    <a:pt x="53718" y="1092911"/>
                  </a:lnTo>
                  <a:cubicBezTo>
                    <a:pt x="39471" y="1092911"/>
                    <a:pt x="25808" y="1087251"/>
                    <a:pt x="15734" y="1077177"/>
                  </a:cubicBezTo>
                  <a:cubicBezTo>
                    <a:pt x="5660" y="1067103"/>
                    <a:pt x="0" y="1053439"/>
                    <a:pt x="0" y="1039192"/>
                  </a:cubicBezTo>
                  <a:lnTo>
                    <a:pt x="0" y="53718"/>
                  </a:lnTo>
                  <a:cubicBezTo>
                    <a:pt x="0" y="39471"/>
                    <a:pt x="5660" y="25808"/>
                    <a:pt x="15734" y="15734"/>
                  </a:cubicBezTo>
                  <a:cubicBezTo>
                    <a:pt x="25808" y="5660"/>
                    <a:pt x="39471" y="0"/>
                    <a:pt x="53718" y="0"/>
                  </a:cubicBezTo>
                  <a:close/>
                </a:path>
              </a:pathLst>
            </a:custGeom>
            <a:solidFill>
              <a:srgbClr val="69C4D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795778" cy="1140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837754" y="3638998"/>
            <a:ext cx="12961079" cy="3129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37"/>
              </a:lnSpc>
            </a:pPr>
            <a:r>
              <a:rPr lang="en-US" sz="183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-947784" y="6789775"/>
            <a:ext cx="3170289" cy="1274721"/>
          </a:xfrm>
          <a:custGeom>
            <a:avLst/>
            <a:gdLst/>
            <a:ahLst/>
            <a:cxnLst/>
            <a:rect r="r" b="b" t="t" l="l"/>
            <a:pathLst>
              <a:path h="1274721" w="3170289">
                <a:moveTo>
                  <a:pt x="0" y="0"/>
                </a:moveTo>
                <a:lnTo>
                  <a:pt x="3170289" y="0"/>
                </a:lnTo>
                <a:lnTo>
                  <a:pt x="3170289" y="1274720"/>
                </a:lnTo>
                <a:lnTo>
                  <a:pt x="0" y="1274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-5400000">
            <a:off x="16172537" y="2114995"/>
            <a:ext cx="3185258" cy="1280739"/>
          </a:xfrm>
          <a:custGeom>
            <a:avLst/>
            <a:gdLst/>
            <a:ahLst/>
            <a:cxnLst/>
            <a:rect r="r" b="b" t="t" l="l"/>
            <a:pathLst>
              <a:path h="1280739" w="3185258">
                <a:moveTo>
                  <a:pt x="3185259" y="0"/>
                </a:moveTo>
                <a:lnTo>
                  <a:pt x="0" y="0"/>
                </a:lnTo>
                <a:lnTo>
                  <a:pt x="0" y="1280739"/>
                </a:lnTo>
                <a:lnTo>
                  <a:pt x="3185259" y="1280739"/>
                </a:lnTo>
                <a:lnTo>
                  <a:pt x="31852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33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013" y="205647"/>
            <a:ext cx="17837974" cy="9875706"/>
            <a:chOff x="0" y="0"/>
            <a:chExt cx="4698067" cy="2601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98067" cy="2601009"/>
            </a:xfrm>
            <a:custGeom>
              <a:avLst/>
              <a:gdLst/>
              <a:ahLst/>
              <a:cxnLst/>
              <a:rect r="r" b="b" t="t" l="l"/>
              <a:pathLst>
                <a:path h="2601009" w="4698067">
                  <a:moveTo>
                    <a:pt x="20833" y="0"/>
                  </a:moveTo>
                  <a:lnTo>
                    <a:pt x="4677235" y="0"/>
                  </a:lnTo>
                  <a:cubicBezTo>
                    <a:pt x="4682760" y="0"/>
                    <a:pt x="4688059" y="2195"/>
                    <a:pt x="4691966" y="6102"/>
                  </a:cubicBezTo>
                  <a:cubicBezTo>
                    <a:pt x="4695873" y="10009"/>
                    <a:pt x="4698067" y="15307"/>
                    <a:pt x="4698067" y="20833"/>
                  </a:cubicBezTo>
                  <a:lnTo>
                    <a:pt x="4698067" y="2580176"/>
                  </a:lnTo>
                  <a:cubicBezTo>
                    <a:pt x="4698067" y="2585702"/>
                    <a:pt x="4695873" y="2591000"/>
                    <a:pt x="4691966" y="2594907"/>
                  </a:cubicBezTo>
                  <a:cubicBezTo>
                    <a:pt x="4688059" y="2598814"/>
                    <a:pt x="4682760" y="2601009"/>
                    <a:pt x="4677235" y="2601009"/>
                  </a:cubicBezTo>
                  <a:lnTo>
                    <a:pt x="20833" y="2601009"/>
                  </a:lnTo>
                  <a:cubicBezTo>
                    <a:pt x="9327" y="2601009"/>
                    <a:pt x="0" y="2591682"/>
                    <a:pt x="0" y="2580176"/>
                  </a:cubicBezTo>
                  <a:lnTo>
                    <a:pt x="0" y="20833"/>
                  </a:lnTo>
                  <a:cubicBezTo>
                    <a:pt x="0" y="9327"/>
                    <a:pt x="9327" y="0"/>
                    <a:pt x="20833" y="0"/>
                  </a:cubicBezTo>
                  <a:close/>
                </a:path>
              </a:pathLst>
            </a:custGeom>
            <a:solidFill>
              <a:srgbClr val="C7F2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698067" cy="2648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6062721" y="-148015"/>
            <a:ext cx="2362181" cy="2362181"/>
          </a:xfrm>
          <a:custGeom>
            <a:avLst/>
            <a:gdLst/>
            <a:ahLst/>
            <a:cxnLst/>
            <a:rect r="r" b="b" t="t" l="l"/>
            <a:pathLst>
              <a:path h="2362181" w="2362181">
                <a:moveTo>
                  <a:pt x="2362181" y="0"/>
                </a:moveTo>
                <a:lnTo>
                  <a:pt x="0" y="0"/>
                </a:lnTo>
                <a:lnTo>
                  <a:pt x="0" y="2362181"/>
                </a:lnTo>
                <a:lnTo>
                  <a:pt x="2362181" y="2362181"/>
                </a:lnTo>
                <a:lnTo>
                  <a:pt x="23621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75620" y="3435687"/>
            <a:ext cx="12336761" cy="5262076"/>
            <a:chOff x="0" y="0"/>
            <a:chExt cx="16449014" cy="7016101"/>
          </a:xfrm>
        </p:grpSpPr>
        <p:sp>
          <p:nvSpPr>
            <p:cNvPr name="Freeform 7" id="7"/>
            <p:cNvSpPr/>
            <p:nvPr/>
          </p:nvSpPr>
          <p:spPr>
            <a:xfrm flipH="false" flipV="false" rot="10707040">
              <a:off x="1178097" y="65942"/>
              <a:ext cx="4895664" cy="1319889"/>
            </a:xfrm>
            <a:custGeom>
              <a:avLst/>
              <a:gdLst/>
              <a:ahLst/>
              <a:cxnLst/>
              <a:rect r="r" b="b" t="t" l="l"/>
              <a:pathLst>
                <a:path h="1319889" w="4895664">
                  <a:moveTo>
                    <a:pt x="0" y="0"/>
                  </a:moveTo>
                  <a:lnTo>
                    <a:pt x="4895664" y="0"/>
                  </a:lnTo>
                  <a:lnTo>
                    <a:pt x="4895664" y="1319889"/>
                  </a:lnTo>
                  <a:lnTo>
                    <a:pt x="0" y="131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8146" b="-40931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79334" y="177193"/>
              <a:ext cx="763630" cy="1108170"/>
            </a:xfrm>
            <a:custGeom>
              <a:avLst/>
              <a:gdLst/>
              <a:ahLst/>
              <a:cxnLst/>
              <a:rect r="r" b="b" t="t" l="l"/>
              <a:pathLst>
                <a:path h="1108170" w="763630">
                  <a:moveTo>
                    <a:pt x="0" y="0"/>
                  </a:moveTo>
                  <a:lnTo>
                    <a:pt x="763630" y="0"/>
                  </a:lnTo>
                  <a:lnTo>
                    <a:pt x="763630" y="1108170"/>
                  </a:lnTo>
                  <a:lnTo>
                    <a:pt x="0" y="1108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539350">
              <a:off x="2708015" y="3443059"/>
              <a:ext cx="1330896" cy="5384983"/>
            </a:xfrm>
            <a:custGeom>
              <a:avLst/>
              <a:gdLst/>
              <a:ahLst/>
              <a:cxnLst/>
              <a:rect r="r" b="b" t="t" l="l"/>
              <a:pathLst>
                <a:path h="5384983" w="1330896">
                  <a:moveTo>
                    <a:pt x="0" y="0"/>
                  </a:moveTo>
                  <a:lnTo>
                    <a:pt x="1330896" y="0"/>
                  </a:lnTo>
                  <a:lnTo>
                    <a:pt x="1330896" y="5384983"/>
                  </a:lnTo>
                  <a:lnTo>
                    <a:pt x="0" y="5384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382" t="0" r="-182591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100032">
              <a:off x="673394" y="1777205"/>
              <a:ext cx="5329478" cy="1304020"/>
            </a:xfrm>
            <a:custGeom>
              <a:avLst/>
              <a:gdLst/>
              <a:ahLst/>
              <a:cxnLst/>
              <a:rect r="r" b="b" t="t" l="l"/>
              <a:pathLst>
                <a:path h="1304020" w="5329478">
                  <a:moveTo>
                    <a:pt x="0" y="0"/>
                  </a:moveTo>
                  <a:lnTo>
                    <a:pt x="5329477" y="0"/>
                  </a:lnTo>
                  <a:lnTo>
                    <a:pt x="5329477" y="1304020"/>
                  </a:lnTo>
                  <a:lnTo>
                    <a:pt x="0" y="1304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40223" r="0" b="-33472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0886" y="1839514"/>
              <a:ext cx="1018173" cy="995958"/>
            </a:xfrm>
            <a:custGeom>
              <a:avLst/>
              <a:gdLst/>
              <a:ahLst/>
              <a:cxnLst/>
              <a:rect r="r" b="b" t="t" l="l"/>
              <a:pathLst>
                <a:path h="995958" w="1018173">
                  <a:moveTo>
                    <a:pt x="0" y="0"/>
                  </a:moveTo>
                  <a:lnTo>
                    <a:pt x="1018173" y="0"/>
                  </a:lnTo>
                  <a:lnTo>
                    <a:pt x="1018173" y="995958"/>
                  </a:lnTo>
                  <a:lnTo>
                    <a:pt x="0" y="995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61741">
              <a:off x="1332125" y="3525658"/>
              <a:ext cx="5318323" cy="1455294"/>
            </a:xfrm>
            <a:custGeom>
              <a:avLst/>
              <a:gdLst/>
              <a:ahLst/>
              <a:cxnLst/>
              <a:rect r="r" b="b" t="t" l="l"/>
              <a:pathLst>
                <a:path h="1455294" w="5318323">
                  <a:moveTo>
                    <a:pt x="0" y="0"/>
                  </a:moveTo>
                  <a:lnTo>
                    <a:pt x="5318323" y="0"/>
                  </a:lnTo>
                  <a:lnTo>
                    <a:pt x="5318323" y="1455294"/>
                  </a:lnTo>
                  <a:lnTo>
                    <a:pt x="0" y="1455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80809" t="-502" r="0" b="-108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92077" y="3909322"/>
              <a:ext cx="1090595" cy="1068783"/>
            </a:xfrm>
            <a:custGeom>
              <a:avLst/>
              <a:gdLst/>
              <a:ahLst/>
              <a:cxnLst/>
              <a:rect r="r" b="b" t="t" l="l"/>
              <a:pathLst>
                <a:path h="1068783" w="1090595">
                  <a:moveTo>
                    <a:pt x="0" y="0"/>
                  </a:moveTo>
                  <a:lnTo>
                    <a:pt x="1090594" y="0"/>
                  </a:lnTo>
                  <a:lnTo>
                    <a:pt x="1090594" y="1068783"/>
                  </a:lnTo>
                  <a:lnTo>
                    <a:pt x="0" y="10687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5534552"/>
              <a:ext cx="1119059" cy="1005119"/>
            </a:xfrm>
            <a:custGeom>
              <a:avLst/>
              <a:gdLst/>
              <a:ahLst/>
              <a:cxnLst/>
              <a:rect r="r" b="b" t="t" l="l"/>
              <a:pathLst>
                <a:path h="1005119" w="1119059">
                  <a:moveTo>
                    <a:pt x="0" y="0"/>
                  </a:moveTo>
                  <a:lnTo>
                    <a:pt x="1119059" y="0"/>
                  </a:lnTo>
                  <a:lnTo>
                    <a:pt x="1119059" y="1005118"/>
                  </a:lnTo>
                  <a:lnTo>
                    <a:pt x="0" y="100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-224907">
              <a:off x="2070285" y="3901979"/>
              <a:ext cx="3768898" cy="622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Application </a:t>
              </a:r>
              <a:r>
                <a:rPr lang="en-US" sz="28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Tools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116042">
              <a:off x="1902444" y="310502"/>
              <a:ext cx="4106389" cy="622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Introduction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118202">
              <a:off x="1905042" y="2083423"/>
              <a:ext cx="2351127" cy="622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Objectives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131572">
              <a:off x="1641438" y="5741493"/>
              <a:ext cx="3396305" cy="685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spc="-32">
                  <a:solidFill>
                    <a:srgbClr val="00000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Project Design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-86499">
              <a:off x="10774169" y="64456"/>
              <a:ext cx="5143497" cy="1558793"/>
            </a:xfrm>
            <a:custGeom>
              <a:avLst/>
              <a:gdLst/>
              <a:ahLst/>
              <a:cxnLst/>
              <a:rect r="r" b="b" t="t" l="l"/>
              <a:pathLst>
                <a:path h="1558793" w="5143497">
                  <a:moveTo>
                    <a:pt x="0" y="0"/>
                  </a:moveTo>
                  <a:lnTo>
                    <a:pt x="5143497" y="0"/>
                  </a:lnTo>
                  <a:lnTo>
                    <a:pt x="5143497" y="1558793"/>
                  </a:lnTo>
                  <a:lnTo>
                    <a:pt x="0" y="1558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307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0285746" y="313030"/>
              <a:ext cx="1067566" cy="1067566"/>
            </a:xfrm>
            <a:custGeom>
              <a:avLst/>
              <a:gdLst/>
              <a:ahLst/>
              <a:cxnLst/>
              <a:rect r="r" b="b" t="t" l="l"/>
              <a:pathLst>
                <a:path h="1067566" w="1067566">
                  <a:moveTo>
                    <a:pt x="0" y="0"/>
                  </a:moveTo>
                  <a:lnTo>
                    <a:pt x="1067566" y="0"/>
                  </a:lnTo>
                  <a:lnTo>
                    <a:pt x="1067566" y="1067566"/>
                  </a:lnTo>
                  <a:lnTo>
                    <a:pt x="0" y="10675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127676">
              <a:off x="10985859" y="1912380"/>
              <a:ext cx="5437273" cy="1495126"/>
            </a:xfrm>
            <a:custGeom>
              <a:avLst/>
              <a:gdLst/>
              <a:ahLst/>
              <a:cxnLst/>
              <a:rect r="r" b="b" t="t" l="l"/>
              <a:pathLst>
                <a:path h="1495126" w="5437273">
                  <a:moveTo>
                    <a:pt x="0" y="0"/>
                  </a:moveTo>
                  <a:lnTo>
                    <a:pt x="5437272" y="0"/>
                  </a:lnTo>
                  <a:lnTo>
                    <a:pt x="5437272" y="1495126"/>
                  </a:lnTo>
                  <a:lnTo>
                    <a:pt x="0" y="1495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0" t="0" r="0" b="-10554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10493834" y="2062934"/>
              <a:ext cx="965526" cy="933927"/>
            </a:xfrm>
            <a:custGeom>
              <a:avLst/>
              <a:gdLst/>
              <a:ahLst/>
              <a:cxnLst/>
              <a:rect r="r" b="b" t="t" l="l"/>
              <a:pathLst>
                <a:path h="933927" w="965526">
                  <a:moveTo>
                    <a:pt x="0" y="0"/>
                  </a:moveTo>
                  <a:lnTo>
                    <a:pt x="965526" y="0"/>
                  </a:lnTo>
                  <a:lnTo>
                    <a:pt x="965526" y="933927"/>
                  </a:lnTo>
                  <a:lnTo>
                    <a:pt x="0" y="933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true" flipV="true" rot="-111453">
              <a:off x="10815406" y="3840234"/>
              <a:ext cx="5415231" cy="1284084"/>
            </a:xfrm>
            <a:custGeom>
              <a:avLst/>
              <a:gdLst/>
              <a:ahLst/>
              <a:cxnLst/>
              <a:rect r="r" b="b" t="t" l="l"/>
              <a:pathLst>
                <a:path h="1284084" w="5415231">
                  <a:moveTo>
                    <a:pt x="5415232" y="1284084"/>
                  </a:moveTo>
                  <a:lnTo>
                    <a:pt x="0" y="1284084"/>
                  </a:lnTo>
                  <a:lnTo>
                    <a:pt x="0" y="0"/>
                  </a:lnTo>
                  <a:lnTo>
                    <a:pt x="5415232" y="0"/>
                  </a:lnTo>
                  <a:lnTo>
                    <a:pt x="5415232" y="1284084"/>
                  </a:lnTo>
                  <a:close/>
                </a:path>
              </a:pathLst>
            </a:custGeom>
            <a:blipFill>
              <a:blip r:embed="rId22"/>
              <a:stretch>
                <a:fillRect l="0" t="-16773" r="-23668" b="-13393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0210923" y="3943012"/>
              <a:ext cx="1012221" cy="1032879"/>
            </a:xfrm>
            <a:custGeom>
              <a:avLst/>
              <a:gdLst/>
              <a:ahLst/>
              <a:cxnLst/>
              <a:rect r="r" b="b" t="t" l="l"/>
              <a:pathLst>
                <a:path h="1032879" w="1012221">
                  <a:moveTo>
                    <a:pt x="0" y="0"/>
                  </a:moveTo>
                  <a:lnTo>
                    <a:pt x="1012221" y="0"/>
                  </a:lnTo>
                  <a:lnTo>
                    <a:pt x="1012221" y="1032879"/>
                  </a:lnTo>
                  <a:lnTo>
                    <a:pt x="0" y="1032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-10766930">
              <a:off x="11131473" y="5672696"/>
              <a:ext cx="4895664" cy="1319889"/>
            </a:xfrm>
            <a:custGeom>
              <a:avLst/>
              <a:gdLst/>
              <a:ahLst/>
              <a:cxnLst/>
              <a:rect r="r" b="b" t="t" l="l"/>
              <a:pathLst>
                <a:path h="1319889" w="4895664">
                  <a:moveTo>
                    <a:pt x="0" y="0"/>
                  </a:moveTo>
                  <a:lnTo>
                    <a:pt x="4895664" y="0"/>
                  </a:lnTo>
                  <a:lnTo>
                    <a:pt x="4895664" y="1319889"/>
                  </a:lnTo>
                  <a:lnTo>
                    <a:pt x="0" y="131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8146" b="-40931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9985">
              <a:off x="12338602" y="5992686"/>
              <a:ext cx="2731953" cy="622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Conclusion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126028">
              <a:off x="10356420" y="5596200"/>
              <a:ext cx="1098746" cy="1026828"/>
            </a:xfrm>
            <a:custGeom>
              <a:avLst/>
              <a:gdLst/>
              <a:ahLst/>
              <a:cxnLst/>
              <a:rect r="r" b="b" t="t" l="l"/>
              <a:pathLst>
                <a:path h="1026828" w="1098746">
                  <a:moveTo>
                    <a:pt x="0" y="0"/>
                  </a:moveTo>
                  <a:lnTo>
                    <a:pt x="1098746" y="0"/>
                  </a:lnTo>
                  <a:lnTo>
                    <a:pt x="1098746" y="1026828"/>
                  </a:lnTo>
                  <a:lnTo>
                    <a:pt x="0" y="1026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-226624">
              <a:off x="12112337" y="492531"/>
              <a:ext cx="2463398" cy="622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Flowchart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157715">
              <a:off x="12105159" y="2317606"/>
              <a:ext cx="2478056" cy="622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Snapshots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-169925">
              <a:off x="11363159" y="4182580"/>
              <a:ext cx="4444699" cy="622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Testing &amp; Validation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844327" y="484391"/>
            <a:ext cx="10599345" cy="2118871"/>
            <a:chOff x="0" y="0"/>
            <a:chExt cx="14132461" cy="2825161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4132461" cy="2825161"/>
              <a:chOff x="0" y="0"/>
              <a:chExt cx="3735131" cy="74667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735131" cy="746674"/>
              </a:xfrm>
              <a:custGeom>
                <a:avLst/>
                <a:gdLst/>
                <a:ahLst/>
                <a:cxnLst/>
                <a:rect r="r" b="b" t="t" l="l"/>
                <a:pathLst>
                  <a:path h="746674" w="3735131">
                    <a:moveTo>
                      <a:pt x="54590" y="0"/>
                    </a:moveTo>
                    <a:lnTo>
                      <a:pt x="3680541" y="0"/>
                    </a:lnTo>
                    <a:cubicBezTo>
                      <a:pt x="3695019" y="0"/>
                      <a:pt x="3708905" y="5751"/>
                      <a:pt x="3719142" y="15989"/>
                    </a:cubicBezTo>
                    <a:cubicBezTo>
                      <a:pt x="3729380" y="26227"/>
                      <a:pt x="3735131" y="40112"/>
                      <a:pt x="3735131" y="54590"/>
                    </a:cubicBezTo>
                    <a:lnTo>
                      <a:pt x="3735131" y="692084"/>
                    </a:lnTo>
                    <a:cubicBezTo>
                      <a:pt x="3735131" y="706562"/>
                      <a:pt x="3729380" y="720448"/>
                      <a:pt x="3719142" y="730685"/>
                    </a:cubicBezTo>
                    <a:cubicBezTo>
                      <a:pt x="3708905" y="740923"/>
                      <a:pt x="3695019" y="746674"/>
                      <a:pt x="3680541" y="746674"/>
                    </a:cubicBezTo>
                    <a:lnTo>
                      <a:pt x="54590" y="746674"/>
                    </a:lnTo>
                    <a:cubicBezTo>
                      <a:pt x="40112" y="746674"/>
                      <a:pt x="26227" y="740923"/>
                      <a:pt x="15989" y="730685"/>
                    </a:cubicBezTo>
                    <a:cubicBezTo>
                      <a:pt x="5751" y="720448"/>
                      <a:pt x="0" y="706562"/>
                      <a:pt x="0" y="692084"/>
                    </a:cubicBezTo>
                    <a:lnTo>
                      <a:pt x="0" y="54590"/>
                    </a:lnTo>
                    <a:cubicBezTo>
                      <a:pt x="0" y="40112"/>
                      <a:pt x="5751" y="26227"/>
                      <a:pt x="15989" y="15989"/>
                    </a:cubicBezTo>
                    <a:cubicBezTo>
                      <a:pt x="26227" y="5751"/>
                      <a:pt x="40112" y="0"/>
                      <a:pt x="54590" y="0"/>
                    </a:cubicBezTo>
                    <a:close/>
                  </a:path>
                </a:pathLst>
              </a:custGeom>
              <a:solidFill>
                <a:srgbClr val="69C4D3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3735131" cy="7942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40832" y="-75255"/>
              <a:ext cx="13991628" cy="25397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75"/>
                </a:lnSpc>
              </a:pPr>
              <a:r>
                <a:rPr lang="en-US" sz="11339">
                  <a:solidFill>
                    <a:srgbClr val="FFFFF4"/>
                  </a:solidFill>
                  <a:latin typeface="Bobby Jones Condensed Soft"/>
                  <a:ea typeface="Bobby Jones Condensed Soft"/>
                  <a:cs typeface="Bobby Jones Condensed Soft"/>
                  <a:sym typeface="Bobby Jones Condensed Soft"/>
                </a:rPr>
                <a:t>TABLE OF CONTENTS</a:t>
              </a:r>
            </a:p>
          </p:txBody>
        </p:sp>
        <p:sp>
          <p:nvSpPr>
            <p:cNvPr name="Freeform 36" id="36"/>
            <p:cNvSpPr/>
            <p:nvPr/>
          </p:nvSpPr>
          <p:spPr>
            <a:xfrm flipH="false" flipV="false" rot="-8276967">
              <a:off x="221280" y="808190"/>
              <a:ext cx="911128" cy="1010960"/>
            </a:xfrm>
            <a:custGeom>
              <a:avLst/>
              <a:gdLst/>
              <a:ahLst/>
              <a:cxnLst/>
              <a:rect r="r" b="b" t="t" l="l"/>
              <a:pathLst>
                <a:path h="1010960" w="911128">
                  <a:moveTo>
                    <a:pt x="0" y="0"/>
                  </a:moveTo>
                  <a:lnTo>
                    <a:pt x="911128" y="0"/>
                  </a:lnTo>
                  <a:lnTo>
                    <a:pt x="911128" y="1010960"/>
                  </a:lnTo>
                  <a:lnTo>
                    <a:pt x="0" y="1010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1277388">
              <a:off x="12975944" y="775547"/>
              <a:ext cx="990751" cy="1099308"/>
            </a:xfrm>
            <a:custGeom>
              <a:avLst/>
              <a:gdLst/>
              <a:ahLst/>
              <a:cxnLst/>
              <a:rect r="r" b="b" t="t" l="l"/>
              <a:pathLst>
                <a:path h="1099308" w="990751">
                  <a:moveTo>
                    <a:pt x="0" y="0"/>
                  </a:moveTo>
                  <a:lnTo>
                    <a:pt x="990752" y="0"/>
                  </a:lnTo>
                  <a:lnTo>
                    <a:pt x="990752" y="1099308"/>
                  </a:lnTo>
                  <a:lnTo>
                    <a:pt x="0" y="1099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F2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062721" y="-148015"/>
            <a:ext cx="2362181" cy="2362181"/>
          </a:xfrm>
          <a:custGeom>
            <a:avLst/>
            <a:gdLst/>
            <a:ahLst/>
            <a:cxnLst/>
            <a:rect r="r" b="b" t="t" l="l"/>
            <a:pathLst>
              <a:path h="2362181" w="2362181">
                <a:moveTo>
                  <a:pt x="2362181" y="0"/>
                </a:moveTo>
                <a:lnTo>
                  <a:pt x="0" y="0"/>
                </a:lnTo>
                <a:lnTo>
                  <a:pt x="0" y="2362181"/>
                </a:lnTo>
                <a:lnTo>
                  <a:pt x="2362181" y="2362181"/>
                </a:lnTo>
                <a:lnTo>
                  <a:pt x="23621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7882552"/>
            <a:ext cx="3002432" cy="2404448"/>
          </a:xfrm>
          <a:custGeom>
            <a:avLst/>
            <a:gdLst/>
            <a:ahLst/>
            <a:cxnLst/>
            <a:rect r="r" b="b" t="t" l="l"/>
            <a:pathLst>
              <a:path h="2404448" w="3002432">
                <a:moveTo>
                  <a:pt x="0" y="0"/>
                </a:moveTo>
                <a:lnTo>
                  <a:pt x="3002432" y="0"/>
                </a:lnTo>
                <a:lnTo>
                  <a:pt x="3002432" y="2404448"/>
                </a:lnTo>
                <a:lnTo>
                  <a:pt x="0" y="2404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887180" y="-1441973"/>
            <a:ext cx="10031180" cy="3101729"/>
            <a:chOff x="0" y="0"/>
            <a:chExt cx="2641957" cy="8169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41957" cy="816916"/>
            </a:xfrm>
            <a:custGeom>
              <a:avLst/>
              <a:gdLst/>
              <a:ahLst/>
              <a:cxnLst/>
              <a:rect r="r" b="b" t="t" l="l"/>
              <a:pathLst>
                <a:path h="816916" w="2641957">
                  <a:moveTo>
                    <a:pt x="77179" y="0"/>
                  </a:moveTo>
                  <a:lnTo>
                    <a:pt x="2564778" y="0"/>
                  </a:lnTo>
                  <a:cubicBezTo>
                    <a:pt x="2607403" y="0"/>
                    <a:pt x="2641957" y="34554"/>
                    <a:pt x="2641957" y="77179"/>
                  </a:cubicBezTo>
                  <a:lnTo>
                    <a:pt x="2641957" y="739738"/>
                  </a:lnTo>
                  <a:cubicBezTo>
                    <a:pt x="2641957" y="760207"/>
                    <a:pt x="2633825" y="779838"/>
                    <a:pt x="2619352" y="794311"/>
                  </a:cubicBezTo>
                  <a:cubicBezTo>
                    <a:pt x="2604878" y="808785"/>
                    <a:pt x="2585247" y="816916"/>
                    <a:pt x="2564778" y="816916"/>
                  </a:cubicBezTo>
                  <a:lnTo>
                    <a:pt x="77179" y="816916"/>
                  </a:lnTo>
                  <a:cubicBezTo>
                    <a:pt x="34554" y="816916"/>
                    <a:pt x="0" y="782362"/>
                    <a:pt x="0" y="739738"/>
                  </a:cubicBezTo>
                  <a:lnTo>
                    <a:pt x="0" y="77179"/>
                  </a:lnTo>
                  <a:cubicBezTo>
                    <a:pt x="0" y="34554"/>
                    <a:pt x="34554" y="0"/>
                    <a:pt x="77179" y="0"/>
                  </a:cubicBezTo>
                  <a:close/>
                </a:path>
              </a:pathLst>
            </a:custGeom>
            <a:solidFill>
              <a:srgbClr val="69C4D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641957" cy="864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67836" y="266707"/>
            <a:ext cx="6321148" cy="101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7"/>
              </a:lnSpc>
            </a:pPr>
            <a:r>
              <a:rPr lang="en-US" sz="60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127" y="3248505"/>
            <a:ext cx="14947745" cy="386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1085" indent="-395542" lvl="1">
              <a:lnSpc>
                <a:spcPts val="5129"/>
              </a:lnSpc>
              <a:spcBef>
                <a:spcPct val="0"/>
              </a:spcBef>
              <a:buFont typeface="Arial"/>
              <a:buChar char="•"/>
            </a:pPr>
            <a:r>
              <a:rPr lang="en-US" sz="36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</a:t>
            </a:r>
            <a:r>
              <a:rPr lang="en-US" sz="36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reated a digital chess game using Python and Pygame library.</a:t>
            </a:r>
          </a:p>
          <a:p>
            <a:pPr algn="just" marL="791085" indent="-395542" lvl="1">
              <a:lnSpc>
                <a:spcPts val="5129"/>
              </a:lnSpc>
              <a:spcBef>
                <a:spcPct val="0"/>
              </a:spcBef>
              <a:buFont typeface="Arial"/>
              <a:buChar char="•"/>
            </a:pPr>
            <a:r>
              <a:rPr lang="en-US" sz="36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game is interactive, user-friendly, and allows two players to play on the same device.</a:t>
            </a:r>
          </a:p>
          <a:p>
            <a:pPr algn="just" marL="791085" indent="-395542" lvl="1">
              <a:lnSpc>
                <a:spcPts val="5129"/>
              </a:lnSpc>
              <a:buFont typeface="Arial"/>
              <a:buChar char="•"/>
            </a:pPr>
            <a:r>
              <a:rPr lang="en-US" sz="36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Main goals:</a:t>
            </a:r>
          </a:p>
          <a:p>
            <a:pPr algn="just" marL="1582169" indent="-527390" lvl="2">
              <a:lnSpc>
                <a:spcPts val="5129"/>
              </a:lnSpc>
              <a:buFont typeface="Arial"/>
              <a:buChar char="⚬"/>
            </a:pPr>
            <a:r>
              <a:rPr lang="en-US" sz="36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Add chess rules like valid moves, check, and checkmate detection.</a:t>
            </a:r>
          </a:p>
          <a:p>
            <a:pPr algn="just" marL="1582169" indent="-527390" lvl="2">
              <a:lnSpc>
                <a:spcPts val="5129"/>
              </a:lnSpc>
              <a:buFont typeface="Arial"/>
              <a:buChar char="⚬"/>
            </a:pPr>
            <a:r>
              <a:rPr lang="en-US" sz="36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b</a:t>
            </a:r>
            <a:r>
              <a:rPr lang="en-US" sz="36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uild a simple and appealing design for players.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F2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062721" y="-148015"/>
            <a:ext cx="2362181" cy="2362181"/>
          </a:xfrm>
          <a:custGeom>
            <a:avLst/>
            <a:gdLst/>
            <a:ahLst/>
            <a:cxnLst/>
            <a:rect r="r" b="b" t="t" l="l"/>
            <a:pathLst>
              <a:path h="2362181" w="2362181">
                <a:moveTo>
                  <a:pt x="2362181" y="0"/>
                </a:moveTo>
                <a:lnTo>
                  <a:pt x="0" y="0"/>
                </a:lnTo>
                <a:lnTo>
                  <a:pt x="0" y="2362181"/>
                </a:lnTo>
                <a:lnTo>
                  <a:pt x="2362181" y="2362181"/>
                </a:lnTo>
                <a:lnTo>
                  <a:pt x="23621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87180" y="-1441973"/>
            <a:ext cx="10031180" cy="3101729"/>
            <a:chOff x="0" y="0"/>
            <a:chExt cx="2641957" cy="81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1957" cy="816916"/>
            </a:xfrm>
            <a:custGeom>
              <a:avLst/>
              <a:gdLst/>
              <a:ahLst/>
              <a:cxnLst/>
              <a:rect r="r" b="b" t="t" l="l"/>
              <a:pathLst>
                <a:path h="816916" w="2641957">
                  <a:moveTo>
                    <a:pt x="77179" y="0"/>
                  </a:moveTo>
                  <a:lnTo>
                    <a:pt x="2564778" y="0"/>
                  </a:lnTo>
                  <a:cubicBezTo>
                    <a:pt x="2607403" y="0"/>
                    <a:pt x="2641957" y="34554"/>
                    <a:pt x="2641957" y="77179"/>
                  </a:cubicBezTo>
                  <a:lnTo>
                    <a:pt x="2641957" y="739738"/>
                  </a:lnTo>
                  <a:cubicBezTo>
                    <a:pt x="2641957" y="760207"/>
                    <a:pt x="2633825" y="779838"/>
                    <a:pt x="2619352" y="794311"/>
                  </a:cubicBezTo>
                  <a:cubicBezTo>
                    <a:pt x="2604878" y="808785"/>
                    <a:pt x="2585247" y="816916"/>
                    <a:pt x="2564778" y="816916"/>
                  </a:cubicBezTo>
                  <a:lnTo>
                    <a:pt x="77179" y="816916"/>
                  </a:lnTo>
                  <a:cubicBezTo>
                    <a:pt x="34554" y="816916"/>
                    <a:pt x="0" y="782362"/>
                    <a:pt x="0" y="739738"/>
                  </a:cubicBezTo>
                  <a:lnTo>
                    <a:pt x="0" y="77179"/>
                  </a:lnTo>
                  <a:cubicBezTo>
                    <a:pt x="0" y="34554"/>
                    <a:pt x="34554" y="0"/>
                    <a:pt x="77179" y="0"/>
                  </a:cubicBezTo>
                  <a:close/>
                </a:path>
              </a:pathLst>
            </a:custGeom>
            <a:solidFill>
              <a:srgbClr val="69C4D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41957" cy="864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2625" y="227392"/>
            <a:ext cx="4851570" cy="101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7"/>
              </a:lnSpc>
            </a:pPr>
            <a:r>
              <a:rPr lang="en-US" sz="60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OBJECTIVES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070" y="9000228"/>
            <a:ext cx="3200261" cy="1286772"/>
          </a:xfrm>
          <a:custGeom>
            <a:avLst/>
            <a:gdLst/>
            <a:ahLst/>
            <a:cxnLst/>
            <a:rect r="r" b="b" t="t" l="l"/>
            <a:pathLst>
              <a:path h="1286772" w="3200261">
                <a:moveTo>
                  <a:pt x="0" y="0"/>
                </a:moveTo>
                <a:lnTo>
                  <a:pt x="3200261" y="0"/>
                </a:lnTo>
                <a:lnTo>
                  <a:pt x="3200261" y="1286772"/>
                </a:lnTo>
                <a:lnTo>
                  <a:pt x="0" y="12867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70127" y="2328428"/>
            <a:ext cx="14947745" cy="564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9495" indent="-384748" lvl="1">
              <a:lnSpc>
                <a:spcPts val="4989"/>
              </a:lnSpc>
              <a:buFont typeface="Arial"/>
              <a:buChar char="•"/>
            </a:pPr>
            <a:r>
              <a:rPr lang="en-US" b="true" sz="3564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Build Core Game Mechanics:</a:t>
            </a:r>
            <a:r>
              <a:rPr lang="en-US" sz="35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 add chess rules like valid moves, special moves (castling, en passant), and game states (check, checkmate, stalemate).</a:t>
            </a:r>
          </a:p>
          <a:p>
            <a:pPr algn="just" marL="769495" indent="-384748" lvl="1">
              <a:lnSpc>
                <a:spcPts val="4989"/>
              </a:lnSpc>
              <a:buFont typeface="Arial"/>
              <a:buChar char="•"/>
            </a:pPr>
            <a:r>
              <a:rPr lang="en-US" b="true" sz="3564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Create a User-Friendly Interface:</a:t>
            </a:r>
            <a:r>
              <a:rPr lang="en-US" sz="35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Design an easy-to-use chessboard layout using Pygame for smooth player interaction with mouse clicks.</a:t>
            </a:r>
          </a:p>
          <a:p>
            <a:pPr algn="just" marL="769495" indent="-384748" lvl="1">
              <a:lnSpc>
                <a:spcPts val="4989"/>
              </a:lnSpc>
              <a:buFont typeface="Arial"/>
              <a:buChar char="•"/>
            </a:pPr>
            <a:r>
              <a:rPr lang="en-US" b="true" sz="3564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Develop Seamless Game Flow:</a:t>
            </a:r>
            <a:r>
              <a:rPr lang="en-US" sz="35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Included options to restart, quit, and manage player turns.</a:t>
            </a:r>
          </a:p>
          <a:p>
            <a:pPr algn="just" marL="769495" indent="-384748" lvl="1">
              <a:lnSpc>
                <a:spcPts val="498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64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Ensure Code Modularity:</a:t>
            </a:r>
            <a:r>
              <a:rPr lang="en-US" sz="3564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Write clear and reusable code with organized classes and functions to allow future improvements or new features.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F2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062721" y="-148015"/>
            <a:ext cx="2362181" cy="2362181"/>
          </a:xfrm>
          <a:custGeom>
            <a:avLst/>
            <a:gdLst/>
            <a:ahLst/>
            <a:cxnLst/>
            <a:rect r="r" b="b" t="t" l="l"/>
            <a:pathLst>
              <a:path h="2362181" w="2362181">
                <a:moveTo>
                  <a:pt x="2362181" y="0"/>
                </a:moveTo>
                <a:lnTo>
                  <a:pt x="0" y="0"/>
                </a:lnTo>
                <a:lnTo>
                  <a:pt x="0" y="2362181"/>
                </a:lnTo>
                <a:lnTo>
                  <a:pt x="2362181" y="2362181"/>
                </a:lnTo>
                <a:lnTo>
                  <a:pt x="23621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87180" y="-1441973"/>
            <a:ext cx="10031180" cy="3101729"/>
            <a:chOff x="0" y="0"/>
            <a:chExt cx="2641957" cy="81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1957" cy="816916"/>
            </a:xfrm>
            <a:custGeom>
              <a:avLst/>
              <a:gdLst/>
              <a:ahLst/>
              <a:cxnLst/>
              <a:rect r="r" b="b" t="t" l="l"/>
              <a:pathLst>
                <a:path h="816916" w="2641957">
                  <a:moveTo>
                    <a:pt x="77179" y="0"/>
                  </a:moveTo>
                  <a:lnTo>
                    <a:pt x="2564778" y="0"/>
                  </a:lnTo>
                  <a:cubicBezTo>
                    <a:pt x="2607403" y="0"/>
                    <a:pt x="2641957" y="34554"/>
                    <a:pt x="2641957" y="77179"/>
                  </a:cubicBezTo>
                  <a:lnTo>
                    <a:pt x="2641957" y="739738"/>
                  </a:lnTo>
                  <a:cubicBezTo>
                    <a:pt x="2641957" y="760207"/>
                    <a:pt x="2633825" y="779838"/>
                    <a:pt x="2619352" y="794311"/>
                  </a:cubicBezTo>
                  <a:cubicBezTo>
                    <a:pt x="2604878" y="808785"/>
                    <a:pt x="2585247" y="816916"/>
                    <a:pt x="2564778" y="816916"/>
                  </a:cubicBezTo>
                  <a:lnTo>
                    <a:pt x="77179" y="816916"/>
                  </a:lnTo>
                  <a:cubicBezTo>
                    <a:pt x="34554" y="816916"/>
                    <a:pt x="0" y="782362"/>
                    <a:pt x="0" y="739738"/>
                  </a:cubicBezTo>
                  <a:lnTo>
                    <a:pt x="0" y="77179"/>
                  </a:lnTo>
                  <a:cubicBezTo>
                    <a:pt x="0" y="34554"/>
                    <a:pt x="34554" y="0"/>
                    <a:pt x="77179" y="0"/>
                  </a:cubicBezTo>
                  <a:close/>
                </a:path>
              </a:pathLst>
            </a:custGeom>
            <a:solidFill>
              <a:srgbClr val="69C4D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41957" cy="864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6361" y="283407"/>
            <a:ext cx="8458715" cy="101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7"/>
              </a:lnSpc>
            </a:pPr>
            <a:r>
              <a:rPr lang="en-US" sz="60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APPLICATION TOOLS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7882552"/>
            <a:ext cx="3002432" cy="2404448"/>
          </a:xfrm>
          <a:custGeom>
            <a:avLst/>
            <a:gdLst/>
            <a:ahLst/>
            <a:cxnLst/>
            <a:rect r="r" b="b" t="t" l="l"/>
            <a:pathLst>
              <a:path h="2404448" w="3002432">
                <a:moveTo>
                  <a:pt x="0" y="0"/>
                </a:moveTo>
                <a:lnTo>
                  <a:pt x="3002432" y="0"/>
                </a:lnTo>
                <a:lnTo>
                  <a:pt x="3002432" y="2404448"/>
                </a:lnTo>
                <a:lnTo>
                  <a:pt x="0" y="2404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67885" y="2464641"/>
            <a:ext cx="14459382" cy="5951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0657" indent="-330329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Programming Language:</a:t>
            </a:r>
            <a:r>
              <a:rPr lang="en-US" sz="306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</a:t>
            </a:r>
            <a:r>
              <a:rPr lang="en-US" sz="306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sed Python language for the game logic and interface due to its simplicity, readability, and extensive library support.</a:t>
            </a:r>
          </a:p>
          <a:p>
            <a:pPr algn="just" marL="660657" indent="-330329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IDEs (Integrated Development Environments): </a:t>
            </a:r>
            <a:r>
              <a:rPr lang="en-US" sz="306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PyCharm was used for writing, debugging, and organizing the code effectively.</a:t>
            </a:r>
          </a:p>
          <a:p>
            <a:pPr algn="just" marL="660657" indent="-330329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Libraries:</a:t>
            </a:r>
            <a:r>
              <a:rPr lang="en-US" sz="306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Pygame was the main library used for creating the graphical interface, managing events, and rendering game visuals.</a:t>
            </a:r>
          </a:p>
          <a:p>
            <a:pPr algn="just" marL="660657" indent="-330329" lvl="1">
              <a:lnSpc>
                <a:spcPts val="4284"/>
              </a:lnSpc>
              <a:buFont typeface="Arial"/>
              <a:buChar char="•"/>
            </a:pPr>
            <a:r>
              <a:rPr lang="en-US" b="true" sz="3060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Version Control:</a:t>
            </a:r>
          </a:p>
          <a:p>
            <a:pPr algn="just" marL="1321314" indent="-440438" lvl="2">
              <a:lnSpc>
                <a:spcPts val="4284"/>
              </a:lnSpc>
              <a:buFont typeface="Arial"/>
              <a:buChar char="⚬"/>
            </a:pPr>
            <a:r>
              <a:rPr lang="en-US" b="true" sz="3060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Git:</a:t>
            </a:r>
            <a:r>
              <a:rPr lang="en-US" sz="306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Used for tracking code changes and managing version control.</a:t>
            </a:r>
          </a:p>
          <a:p>
            <a:pPr algn="just" marL="1321314" indent="-440438" lvl="2">
              <a:lnSpc>
                <a:spcPts val="4284"/>
              </a:lnSpc>
              <a:buFont typeface="Arial"/>
              <a:buChar char="⚬"/>
            </a:pPr>
            <a:r>
              <a:rPr lang="en-US" b="true" sz="3060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GitHub</a:t>
            </a:r>
            <a:r>
              <a:rPr lang="en-US" sz="306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Hosted the project code for remote access and collaboration.</a:t>
            </a:r>
          </a:p>
          <a:p>
            <a:pPr algn="just" marL="660657" indent="-330329" lvl="1">
              <a:lnSpc>
                <a:spcPts val="428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60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Documentation:</a:t>
            </a:r>
            <a:r>
              <a:rPr lang="en-US" sz="3060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Microsoft Word was used for creating and formatting the project report.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F2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062721" y="-148015"/>
            <a:ext cx="2362181" cy="2362181"/>
          </a:xfrm>
          <a:custGeom>
            <a:avLst/>
            <a:gdLst/>
            <a:ahLst/>
            <a:cxnLst/>
            <a:rect r="r" b="b" t="t" l="l"/>
            <a:pathLst>
              <a:path h="2362181" w="2362181">
                <a:moveTo>
                  <a:pt x="2362181" y="0"/>
                </a:moveTo>
                <a:lnTo>
                  <a:pt x="0" y="0"/>
                </a:lnTo>
                <a:lnTo>
                  <a:pt x="0" y="2362181"/>
                </a:lnTo>
                <a:lnTo>
                  <a:pt x="2362181" y="2362181"/>
                </a:lnTo>
                <a:lnTo>
                  <a:pt x="23621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87180" y="-1813786"/>
            <a:ext cx="10031180" cy="3101729"/>
            <a:chOff x="0" y="0"/>
            <a:chExt cx="2641957" cy="81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1957" cy="816916"/>
            </a:xfrm>
            <a:custGeom>
              <a:avLst/>
              <a:gdLst/>
              <a:ahLst/>
              <a:cxnLst/>
              <a:rect r="r" b="b" t="t" l="l"/>
              <a:pathLst>
                <a:path h="816916" w="2641957">
                  <a:moveTo>
                    <a:pt x="77179" y="0"/>
                  </a:moveTo>
                  <a:lnTo>
                    <a:pt x="2564778" y="0"/>
                  </a:lnTo>
                  <a:cubicBezTo>
                    <a:pt x="2607403" y="0"/>
                    <a:pt x="2641957" y="34554"/>
                    <a:pt x="2641957" y="77179"/>
                  </a:cubicBezTo>
                  <a:lnTo>
                    <a:pt x="2641957" y="739738"/>
                  </a:lnTo>
                  <a:cubicBezTo>
                    <a:pt x="2641957" y="760207"/>
                    <a:pt x="2633825" y="779838"/>
                    <a:pt x="2619352" y="794311"/>
                  </a:cubicBezTo>
                  <a:cubicBezTo>
                    <a:pt x="2604878" y="808785"/>
                    <a:pt x="2585247" y="816916"/>
                    <a:pt x="2564778" y="816916"/>
                  </a:cubicBezTo>
                  <a:lnTo>
                    <a:pt x="77179" y="816916"/>
                  </a:lnTo>
                  <a:cubicBezTo>
                    <a:pt x="34554" y="816916"/>
                    <a:pt x="0" y="782362"/>
                    <a:pt x="0" y="739738"/>
                  </a:cubicBezTo>
                  <a:lnTo>
                    <a:pt x="0" y="77179"/>
                  </a:lnTo>
                  <a:cubicBezTo>
                    <a:pt x="0" y="34554"/>
                    <a:pt x="34554" y="0"/>
                    <a:pt x="77179" y="0"/>
                  </a:cubicBezTo>
                  <a:close/>
                </a:path>
              </a:pathLst>
            </a:custGeom>
            <a:solidFill>
              <a:srgbClr val="69C4D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41957" cy="864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71339"/>
            <a:ext cx="6788740" cy="101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7"/>
              </a:lnSpc>
            </a:pPr>
            <a:r>
              <a:rPr lang="en-US" sz="60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4382" y="1634495"/>
            <a:ext cx="13479236" cy="7861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41674" indent="-270837" lvl="1">
              <a:lnSpc>
                <a:spcPts val="3512"/>
              </a:lnSpc>
              <a:buFont typeface="Arial"/>
              <a:buChar char="•"/>
            </a:pPr>
            <a:r>
              <a:rPr lang="en-US" b="true" sz="2508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Game Initialization:</a:t>
            </a:r>
            <a:r>
              <a:rPr lang="en-US" sz="2508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The main file s</a:t>
            </a:r>
            <a:r>
              <a:rPr lang="en-US" sz="2508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ets up the Pygame environment, loads images, and configures the board layout.</a:t>
            </a:r>
          </a:p>
          <a:p>
            <a:pPr algn="just" marL="541674" indent="-270837" lvl="1">
              <a:lnSpc>
                <a:spcPts val="3512"/>
              </a:lnSpc>
              <a:buFont typeface="Arial"/>
              <a:buChar char="•"/>
            </a:pPr>
            <a:r>
              <a:rPr lang="en-US" b="true" sz="2508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Classes and Functions:</a:t>
            </a:r>
          </a:p>
          <a:p>
            <a:pPr algn="just" marL="1083348" indent="-361116" lvl="2">
              <a:lnSpc>
                <a:spcPts val="3512"/>
              </a:lnSpc>
              <a:buFont typeface="Arial"/>
              <a:buChar char="⚬"/>
            </a:pPr>
            <a:r>
              <a:rPr lang="en-US" b="true" sz="2508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ChessBoard Class: </a:t>
            </a:r>
            <a:r>
              <a:rPr lang="en-US" sz="2508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 manages the chessboard layout, tracks piece positions, and handles the initial setup.</a:t>
            </a:r>
          </a:p>
          <a:p>
            <a:pPr algn="just" marL="1083348" indent="-361116" lvl="2">
              <a:lnSpc>
                <a:spcPts val="3512"/>
              </a:lnSpc>
              <a:buFont typeface="Arial"/>
              <a:buChar char="⚬"/>
            </a:pPr>
            <a:r>
              <a:rPr lang="en-US" b="true" sz="2508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Piece Class:</a:t>
            </a:r>
            <a:r>
              <a:rPr lang="en-US" sz="2508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The Piece class is the parent class for all chess pieces, defining common attributes like color, position, and methods like move validation and capturing.</a:t>
            </a:r>
          </a:p>
          <a:p>
            <a:pPr algn="just" marL="1083348" indent="-361116" lvl="2">
              <a:lnSpc>
                <a:spcPts val="3512"/>
              </a:lnSpc>
              <a:buFont typeface="Arial"/>
              <a:buChar char="⚬"/>
            </a:pPr>
            <a:r>
              <a:rPr lang="en-US" b="true" sz="2508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GameManager Class: </a:t>
            </a:r>
            <a:r>
              <a:rPr lang="en-US" sz="2508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Oversees game flow, validates moves, keeps track of the current player, updates the game state, and checks conditions like check, checkmate, and stalemate.</a:t>
            </a:r>
          </a:p>
          <a:p>
            <a:pPr algn="just" marL="1083348" indent="-361116" lvl="2">
              <a:lnSpc>
                <a:spcPts val="3512"/>
              </a:lnSpc>
              <a:buFont typeface="Arial"/>
              <a:buChar char="⚬"/>
            </a:pPr>
            <a:r>
              <a:rPr lang="en-US" b="true" sz="2508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 Input Functions:</a:t>
            </a:r>
            <a:r>
              <a:rPr lang="en-US" sz="2508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Manage user input and interpret mouse clicks for selecting and moving pieces and interacting with GameManager for validation.</a:t>
            </a:r>
          </a:p>
          <a:p>
            <a:pPr algn="just" marL="541674" indent="-270837" lvl="1">
              <a:lnSpc>
                <a:spcPts val="3512"/>
              </a:lnSpc>
              <a:buFont typeface="Arial"/>
              <a:buChar char="•"/>
            </a:pPr>
            <a:r>
              <a:rPr lang="en-US" b="true" sz="2508">
                <a:solidFill>
                  <a:srgbClr val="17335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Component Interactions:</a:t>
            </a:r>
          </a:p>
          <a:p>
            <a:pPr algn="just" marL="1083348" indent="-361116" lvl="2">
              <a:lnSpc>
                <a:spcPts val="3512"/>
              </a:lnSpc>
              <a:buFont typeface="Arial"/>
              <a:buChar char="⚬"/>
            </a:pPr>
            <a:r>
              <a:rPr lang="en-US" sz="2508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ChessBoard class collaborates with the GameManager to update the visual board with each move.</a:t>
            </a:r>
          </a:p>
          <a:p>
            <a:pPr algn="just" marL="1083348" indent="-361116" lvl="2">
              <a:lnSpc>
                <a:spcPts val="3512"/>
              </a:lnSpc>
              <a:buFont typeface="Arial"/>
              <a:buChar char="⚬"/>
            </a:pPr>
            <a:r>
              <a:rPr lang="en-US" sz="2508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GameManager relies on each piece's movement rules to validate actions.</a:t>
            </a:r>
          </a:p>
          <a:p>
            <a:pPr algn="just" marL="1083348" indent="-361116" lvl="2">
              <a:lnSpc>
                <a:spcPts val="3512"/>
              </a:lnSpc>
              <a:spcBef>
                <a:spcPct val="0"/>
              </a:spcBef>
              <a:buFont typeface="Arial"/>
              <a:buChar char="⚬"/>
            </a:pPr>
            <a:r>
              <a:rPr lang="en-US" sz="2508">
                <a:solidFill>
                  <a:srgbClr val="17335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User input functions capture mouse clicks and pass selected moves to GameManager for validation and execution.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9070" y="9060807"/>
            <a:ext cx="3049600" cy="1226193"/>
          </a:xfrm>
          <a:custGeom>
            <a:avLst/>
            <a:gdLst/>
            <a:ahLst/>
            <a:cxnLst/>
            <a:rect r="r" b="b" t="t" l="l"/>
            <a:pathLst>
              <a:path h="1226193" w="3049600">
                <a:moveTo>
                  <a:pt x="0" y="0"/>
                </a:moveTo>
                <a:lnTo>
                  <a:pt x="3049600" y="0"/>
                </a:lnTo>
                <a:lnTo>
                  <a:pt x="3049600" y="1226193"/>
                </a:lnTo>
                <a:lnTo>
                  <a:pt x="0" y="1226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F2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062721" y="-148015"/>
            <a:ext cx="2362181" cy="2362181"/>
          </a:xfrm>
          <a:custGeom>
            <a:avLst/>
            <a:gdLst/>
            <a:ahLst/>
            <a:cxnLst/>
            <a:rect r="r" b="b" t="t" l="l"/>
            <a:pathLst>
              <a:path h="2362181" w="2362181">
                <a:moveTo>
                  <a:pt x="2362181" y="0"/>
                </a:moveTo>
                <a:lnTo>
                  <a:pt x="0" y="0"/>
                </a:lnTo>
                <a:lnTo>
                  <a:pt x="0" y="2362181"/>
                </a:lnTo>
                <a:lnTo>
                  <a:pt x="2362181" y="2362181"/>
                </a:lnTo>
                <a:lnTo>
                  <a:pt x="23621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87180" y="-1698880"/>
            <a:ext cx="10031180" cy="2851809"/>
            <a:chOff x="0" y="0"/>
            <a:chExt cx="2641957" cy="7510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1957" cy="751094"/>
            </a:xfrm>
            <a:custGeom>
              <a:avLst/>
              <a:gdLst/>
              <a:ahLst/>
              <a:cxnLst/>
              <a:rect r="r" b="b" t="t" l="l"/>
              <a:pathLst>
                <a:path h="751094" w="2641957">
                  <a:moveTo>
                    <a:pt x="77179" y="0"/>
                  </a:moveTo>
                  <a:lnTo>
                    <a:pt x="2564778" y="0"/>
                  </a:lnTo>
                  <a:cubicBezTo>
                    <a:pt x="2607403" y="0"/>
                    <a:pt x="2641957" y="34554"/>
                    <a:pt x="2641957" y="77179"/>
                  </a:cubicBezTo>
                  <a:lnTo>
                    <a:pt x="2641957" y="673915"/>
                  </a:lnTo>
                  <a:cubicBezTo>
                    <a:pt x="2641957" y="716540"/>
                    <a:pt x="2607403" y="751094"/>
                    <a:pt x="2564778" y="751094"/>
                  </a:cubicBezTo>
                  <a:lnTo>
                    <a:pt x="77179" y="751094"/>
                  </a:lnTo>
                  <a:cubicBezTo>
                    <a:pt x="56710" y="751094"/>
                    <a:pt x="37079" y="742962"/>
                    <a:pt x="22605" y="728489"/>
                  </a:cubicBezTo>
                  <a:cubicBezTo>
                    <a:pt x="8131" y="714015"/>
                    <a:pt x="0" y="694384"/>
                    <a:pt x="0" y="673915"/>
                  </a:cubicBezTo>
                  <a:lnTo>
                    <a:pt x="0" y="77179"/>
                  </a:lnTo>
                  <a:cubicBezTo>
                    <a:pt x="0" y="34554"/>
                    <a:pt x="34554" y="0"/>
                    <a:pt x="77179" y="0"/>
                  </a:cubicBezTo>
                  <a:close/>
                </a:path>
              </a:pathLst>
            </a:custGeom>
            <a:solidFill>
              <a:srgbClr val="69C4D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41957" cy="798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8145769"/>
            <a:ext cx="2673754" cy="2141231"/>
          </a:xfrm>
          <a:custGeom>
            <a:avLst/>
            <a:gdLst/>
            <a:ahLst/>
            <a:cxnLst/>
            <a:rect r="r" b="b" t="t" l="l"/>
            <a:pathLst>
              <a:path h="2141231" w="2673754">
                <a:moveTo>
                  <a:pt x="0" y="0"/>
                </a:moveTo>
                <a:lnTo>
                  <a:pt x="2673754" y="0"/>
                </a:lnTo>
                <a:lnTo>
                  <a:pt x="2673754" y="2141231"/>
                </a:lnTo>
                <a:lnTo>
                  <a:pt x="0" y="2141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06938" y="1376896"/>
            <a:ext cx="6874125" cy="8756847"/>
          </a:xfrm>
          <a:custGeom>
            <a:avLst/>
            <a:gdLst/>
            <a:ahLst/>
            <a:cxnLst/>
            <a:rect r="r" b="b" t="t" l="l"/>
            <a:pathLst>
              <a:path h="8756847" w="6874125">
                <a:moveTo>
                  <a:pt x="0" y="0"/>
                </a:moveTo>
                <a:lnTo>
                  <a:pt x="6874124" y="0"/>
                </a:lnTo>
                <a:lnTo>
                  <a:pt x="6874124" y="8756847"/>
                </a:lnTo>
                <a:lnTo>
                  <a:pt x="0" y="8756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8829" y="76893"/>
            <a:ext cx="5319163" cy="101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7"/>
              </a:lnSpc>
            </a:pPr>
            <a:r>
              <a:rPr lang="en-US" sz="60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FLOWCHART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F2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062721" y="-148015"/>
            <a:ext cx="2362181" cy="2362181"/>
          </a:xfrm>
          <a:custGeom>
            <a:avLst/>
            <a:gdLst/>
            <a:ahLst/>
            <a:cxnLst/>
            <a:rect r="r" b="b" t="t" l="l"/>
            <a:pathLst>
              <a:path h="2362181" w="2362181">
                <a:moveTo>
                  <a:pt x="2362181" y="0"/>
                </a:moveTo>
                <a:lnTo>
                  <a:pt x="0" y="0"/>
                </a:lnTo>
                <a:lnTo>
                  <a:pt x="0" y="2362181"/>
                </a:lnTo>
                <a:lnTo>
                  <a:pt x="2362181" y="2362181"/>
                </a:lnTo>
                <a:lnTo>
                  <a:pt x="23621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87180" y="-1441973"/>
            <a:ext cx="10031180" cy="2655443"/>
            <a:chOff x="0" y="0"/>
            <a:chExt cx="2641957" cy="6993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1957" cy="699376"/>
            </a:xfrm>
            <a:custGeom>
              <a:avLst/>
              <a:gdLst/>
              <a:ahLst/>
              <a:cxnLst/>
              <a:rect r="r" b="b" t="t" l="l"/>
              <a:pathLst>
                <a:path h="699376" w="2641957">
                  <a:moveTo>
                    <a:pt x="77179" y="0"/>
                  </a:moveTo>
                  <a:lnTo>
                    <a:pt x="2564778" y="0"/>
                  </a:lnTo>
                  <a:cubicBezTo>
                    <a:pt x="2607403" y="0"/>
                    <a:pt x="2641957" y="34554"/>
                    <a:pt x="2641957" y="77179"/>
                  </a:cubicBezTo>
                  <a:lnTo>
                    <a:pt x="2641957" y="622197"/>
                  </a:lnTo>
                  <a:cubicBezTo>
                    <a:pt x="2641957" y="642666"/>
                    <a:pt x="2633825" y="662297"/>
                    <a:pt x="2619352" y="676771"/>
                  </a:cubicBezTo>
                  <a:cubicBezTo>
                    <a:pt x="2604878" y="691245"/>
                    <a:pt x="2585247" y="699376"/>
                    <a:pt x="2564778" y="699376"/>
                  </a:cubicBezTo>
                  <a:lnTo>
                    <a:pt x="77179" y="699376"/>
                  </a:lnTo>
                  <a:cubicBezTo>
                    <a:pt x="34554" y="699376"/>
                    <a:pt x="0" y="664822"/>
                    <a:pt x="0" y="622197"/>
                  </a:cubicBezTo>
                  <a:lnTo>
                    <a:pt x="0" y="77179"/>
                  </a:lnTo>
                  <a:cubicBezTo>
                    <a:pt x="0" y="34554"/>
                    <a:pt x="34554" y="0"/>
                    <a:pt x="77179" y="0"/>
                  </a:cubicBezTo>
                  <a:close/>
                </a:path>
              </a:pathLst>
            </a:custGeom>
            <a:solidFill>
              <a:srgbClr val="69C4D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41957" cy="747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070" y="8909949"/>
            <a:ext cx="3424790" cy="1377051"/>
          </a:xfrm>
          <a:custGeom>
            <a:avLst/>
            <a:gdLst/>
            <a:ahLst/>
            <a:cxnLst/>
            <a:rect r="r" b="b" t="t" l="l"/>
            <a:pathLst>
              <a:path h="1377051" w="3424790">
                <a:moveTo>
                  <a:pt x="0" y="0"/>
                </a:moveTo>
                <a:lnTo>
                  <a:pt x="3424791" y="0"/>
                </a:lnTo>
                <a:lnTo>
                  <a:pt x="3424791" y="1377051"/>
                </a:lnTo>
                <a:lnTo>
                  <a:pt x="0" y="1377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0578" y="14189"/>
            <a:ext cx="5235664" cy="101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7"/>
              </a:lnSpc>
            </a:pPr>
            <a:r>
              <a:rPr lang="en-US" sz="60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SNAPSHOTS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60078" y="2723192"/>
            <a:ext cx="16967844" cy="4840616"/>
            <a:chOff x="0" y="0"/>
            <a:chExt cx="22623791" cy="64541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2294"/>
              <a:ext cx="6817768" cy="6272346"/>
            </a:xfrm>
            <a:custGeom>
              <a:avLst/>
              <a:gdLst/>
              <a:ahLst/>
              <a:cxnLst/>
              <a:rect r="r" b="b" t="t" l="l"/>
              <a:pathLst>
                <a:path h="6272346" w="6817768">
                  <a:moveTo>
                    <a:pt x="0" y="0"/>
                  </a:moveTo>
                  <a:lnTo>
                    <a:pt x="6817768" y="0"/>
                  </a:lnTo>
                  <a:lnTo>
                    <a:pt x="6817768" y="6272346"/>
                  </a:lnTo>
                  <a:lnTo>
                    <a:pt x="0" y="6272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782968" y="0"/>
              <a:ext cx="6893982" cy="6376934"/>
            </a:xfrm>
            <a:custGeom>
              <a:avLst/>
              <a:gdLst/>
              <a:ahLst/>
              <a:cxnLst/>
              <a:rect r="r" b="b" t="t" l="l"/>
              <a:pathLst>
                <a:path h="6376934" w="6893982">
                  <a:moveTo>
                    <a:pt x="0" y="0"/>
                  </a:moveTo>
                  <a:lnTo>
                    <a:pt x="6893982" y="0"/>
                  </a:lnTo>
                  <a:lnTo>
                    <a:pt x="6893982" y="6376934"/>
                  </a:lnTo>
                  <a:lnTo>
                    <a:pt x="0" y="6376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5646327" y="0"/>
              <a:ext cx="6977464" cy="6454154"/>
            </a:xfrm>
            <a:custGeom>
              <a:avLst/>
              <a:gdLst/>
              <a:ahLst/>
              <a:cxnLst/>
              <a:rect r="r" b="b" t="t" l="l"/>
              <a:pathLst>
                <a:path h="6454154" w="6977464">
                  <a:moveTo>
                    <a:pt x="0" y="0"/>
                  </a:moveTo>
                  <a:lnTo>
                    <a:pt x="6977464" y="0"/>
                  </a:lnTo>
                  <a:lnTo>
                    <a:pt x="6977464" y="6454154"/>
                  </a:lnTo>
                  <a:lnTo>
                    <a:pt x="0" y="64541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F2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886757" y="3236552"/>
            <a:ext cx="2006151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6175740" y="-152390"/>
            <a:ext cx="2362181" cy="2362181"/>
          </a:xfrm>
          <a:custGeom>
            <a:avLst/>
            <a:gdLst/>
            <a:ahLst/>
            <a:cxnLst/>
            <a:rect r="r" b="b" t="t" l="l"/>
            <a:pathLst>
              <a:path h="2362181" w="2362181">
                <a:moveTo>
                  <a:pt x="2362181" y="0"/>
                </a:moveTo>
                <a:lnTo>
                  <a:pt x="0" y="0"/>
                </a:lnTo>
                <a:lnTo>
                  <a:pt x="0" y="2362180"/>
                </a:lnTo>
                <a:lnTo>
                  <a:pt x="2362181" y="2362180"/>
                </a:lnTo>
                <a:lnTo>
                  <a:pt x="236218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8681" y="2980966"/>
            <a:ext cx="16930639" cy="5960706"/>
            <a:chOff x="0" y="0"/>
            <a:chExt cx="22574185" cy="794760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02782" cy="636860"/>
              <a:chOff x="0" y="0"/>
              <a:chExt cx="1024559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02455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24559">
                    <a:moveTo>
                      <a:pt x="512280" y="0"/>
                    </a:moveTo>
                    <a:lnTo>
                      <a:pt x="675286" y="277085"/>
                    </a:lnTo>
                    <a:lnTo>
                      <a:pt x="1024559" y="406400"/>
                    </a:lnTo>
                    <a:lnTo>
                      <a:pt x="675286" y="535715"/>
                    </a:lnTo>
                    <a:lnTo>
                      <a:pt x="512280" y="812800"/>
                    </a:lnTo>
                    <a:lnTo>
                      <a:pt x="349274" y="535715"/>
                    </a:lnTo>
                    <a:lnTo>
                      <a:pt x="0" y="406400"/>
                    </a:lnTo>
                    <a:lnTo>
                      <a:pt x="349274" y="277085"/>
                    </a:lnTo>
                    <a:lnTo>
                      <a:pt x="51228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240131" y="219075"/>
                <a:ext cx="544297" cy="403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6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9265" y="946255"/>
              <a:ext cx="3513494" cy="482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5"/>
                </a:lnSpc>
              </a:pPr>
              <a:r>
                <a:rPr lang="en-US" sz="2568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Unit Testing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9265" y="1647379"/>
              <a:ext cx="4231710" cy="4830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6"/>
                </a:lnSpc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Ve</a:t>
              </a: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rifies the functionality of individual components or methods in the game.</a:t>
              </a:r>
            </a:p>
            <a:p>
              <a:pPr algn="l">
                <a:lnSpc>
                  <a:spcPts val="2226"/>
                </a:lnSpc>
              </a:pPr>
              <a:r>
                <a:rPr lang="en-US" sz="1427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Areas Tested: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Piece movement validation according to the rules (e.g., pawns moving forward, knights moving in an "L" shape).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Illegal moves (e.g., moving a rook diagonally) are not allowed.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Verifies that the game accurately tracks check, checkmate, and stalemate conditions.</a:t>
              </a:r>
            </a:p>
            <a:p>
              <a:pPr algn="l">
                <a:lnSpc>
                  <a:spcPts val="2226"/>
                </a:lnSpc>
              </a:pP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6105367" y="0"/>
              <a:ext cx="802782" cy="636860"/>
              <a:chOff x="0" y="0"/>
              <a:chExt cx="1024559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2455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24559">
                    <a:moveTo>
                      <a:pt x="512280" y="0"/>
                    </a:moveTo>
                    <a:lnTo>
                      <a:pt x="675286" y="277085"/>
                    </a:lnTo>
                    <a:lnTo>
                      <a:pt x="1024559" y="406400"/>
                    </a:lnTo>
                    <a:lnTo>
                      <a:pt x="675286" y="535715"/>
                    </a:lnTo>
                    <a:lnTo>
                      <a:pt x="512280" y="812800"/>
                    </a:lnTo>
                    <a:lnTo>
                      <a:pt x="349274" y="535715"/>
                    </a:lnTo>
                    <a:lnTo>
                      <a:pt x="0" y="406400"/>
                    </a:lnTo>
                    <a:lnTo>
                      <a:pt x="349274" y="277085"/>
                    </a:lnTo>
                    <a:lnTo>
                      <a:pt x="51228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240131" y="219075"/>
                <a:ext cx="544297" cy="403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6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134633" y="946255"/>
              <a:ext cx="3513494" cy="930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5"/>
                </a:lnSpc>
              </a:pPr>
              <a:r>
                <a:rPr lang="en-US" sz="2568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Integration Testing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134633" y="2094466"/>
              <a:ext cx="4231710" cy="585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6"/>
                </a:lnSpc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</a:t>
              </a: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hecks how different components of the game work together.</a:t>
              </a:r>
            </a:p>
            <a:p>
              <a:pPr algn="l">
                <a:lnSpc>
                  <a:spcPts val="2226"/>
                </a:lnSpc>
              </a:pPr>
              <a:r>
                <a:rPr lang="en-US" sz="1427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Areas Tested: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Piece interaction ensures that pieces can interact with each other correctly (e.g., a pawn capturing an opponent’s piece).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Verified that the game alternates turns between the two players and prevents actions outside the player's turn.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Tested the flow of the game from start to finish, including move history and updating the board after each move.</a:t>
              </a:r>
            </a:p>
            <a:p>
              <a:pPr algn="l">
                <a:lnSpc>
                  <a:spcPts val="2226"/>
                </a:lnSpc>
              </a:pP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12207843" y="0"/>
              <a:ext cx="802782" cy="636860"/>
              <a:chOff x="0" y="0"/>
              <a:chExt cx="1024559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2455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24559">
                    <a:moveTo>
                      <a:pt x="512280" y="0"/>
                    </a:moveTo>
                    <a:lnTo>
                      <a:pt x="675286" y="277085"/>
                    </a:lnTo>
                    <a:lnTo>
                      <a:pt x="1024559" y="406400"/>
                    </a:lnTo>
                    <a:lnTo>
                      <a:pt x="675286" y="535715"/>
                    </a:lnTo>
                    <a:lnTo>
                      <a:pt x="512280" y="812800"/>
                    </a:lnTo>
                    <a:lnTo>
                      <a:pt x="349274" y="535715"/>
                    </a:lnTo>
                    <a:lnTo>
                      <a:pt x="0" y="406400"/>
                    </a:lnTo>
                    <a:lnTo>
                      <a:pt x="349274" y="277085"/>
                    </a:lnTo>
                    <a:lnTo>
                      <a:pt x="51228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240131" y="219075"/>
                <a:ext cx="544297" cy="403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6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2237108" y="946255"/>
              <a:ext cx="3513494" cy="482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5"/>
                </a:lnSpc>
              </a:pPr>
              <a:r>
                <a:rPr lang="en-US" sz="2568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System Testing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237108" y="1647379"/>
              <a:ext cx="4231710" cy="5853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6"/>
                </a:lnSpc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Val</a:t>
              </a: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idates the entire game workflow to ensure it works as intended.</a:t>
              </a:r>
            </a:p>
            <a:p>
              <a:pPr algn="l">
                <a:lnSpc>
                  <a:spcPts val="2226"/>
                </a:lnSpc>
              </a:pPr>
              <a:r>
                <a:rPr lang="en-US" sz="1427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Areas Tested: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Ensured that the game initializes correctly, allowing players to start a new game or restart after a match.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Verified that the game correctly detects check and checkmate conditions and displays the appropriate messages.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Ensured the chessboard is visually updated after each move, and user inputs (mouse clicks) are processed correctly.</a:t>
              </a:r>
            </a:p>
            <a:p>
              <a:pPr algn="l">
                <a:lnSpc>
                  <a:spcPts val="2226"/>
                </a:lnSpc>
              </a:pP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18313210" y="0"/>
              <a:ext cx="802782" cy="636860"/>
              <a:chOff x="0" y="0"/>
              <a:chExt cx="1024559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024559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24559">
                    <a:moveTo>
                      <a:pt x="512280" y="0"/>
                    </a:moveTo>
                    <a:lnTo>
                      <a:pt x="675286" y="277085"/>
                    </a:lnTo>
                    <a:lnTo>
                      <a:pt x="1024559" y="406400"/>
                    </a:lnTo>
                    <a:lnTo>
                      <a:pt x="675286" y="535715"/>
                    </a:lnTo>
                    <a:lnTo>
                      <a:pt x="512280" y="812800"/>
                    </a:lnTo>
                    <a:lnTo>
                      <a:pt x="349274" y="535715"/>
                    </a:lnTo>
                    <a:lnTo>
                      <a:pt x="0" y="406400"/>
                    </a:lnTo>
                    <a:lnTo>
                      <a:pt x="349274" y="277085"/>
                    </a:lnTo>
                    <a:lnTo>
                      <a:pt x="51228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240131" y="219075"/>
                <a:ext cx="544297" cy="403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26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8342475" y="946255"/>
              <a:ext cx="3513494" cy="4829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45"/>
                </a:lnSpc>
              </a:pPr>
              <a:r>
                <a:rPr lang="en-US" sz="2568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Manual Testing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8342475" y="1647379"/>
              <a:ext cx="4231710" cy="4748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6"/>
                </a:lnSpc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game was manually played under various scenarios to identify issues.</a:t>
              </a:r>
            </a:p>
            <a:p>
              <a:pPr algn="l">
                <a:lnSpc>
                  <a:spcPts val="2226"/>
                </a:lnSpc>
              </a:pPr>
              <a:r>
                <a:rPr lang="en-US" sz="1427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Areas Tested: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Tested real-time player interactions, including selecting and moving pieces and how the game handles legal and illegal moves.</a:t>
              </a:r>
            </a:p>
            <a:p>
              <a:pPr algn="l" marL="308104" indent="-154052" lvl="1">
                <a:lnSpc>
                  <a:spcPts val="2226"/>
                </a:lnSpc>
                <a:buFont typeface="Arial"/>
                <a:buChar char="•"/>
              </a:pPr>
              <a:r>
                <a:rPr lang="en-US" sz="1427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Ensured that the game enforces chess rules, such as no piece moving through other pieces (except for knights).</a:t>
              </a:r>
            </a:p>
            <a:p>
              <a:pPr algn="l">
                <a:lnSpc>
                  <a:spcPts val="2226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906735" y="-1158441"/>
            <a:ext cx="10031180" cy="3101729"/>
            <a:chOff x="0" y="0"/>
            <a:chExt cx="2641957" cy="81691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41957" cy="816916"/>
            </a:xfrm>
            <a:custGeom>
              <a:avLst/>
              <a:gdLst/>
              <a:ahLst/>
              <a:cxnLst/>
              <a:rect r="r" b="b" t="t" l="l"/>
              <a:pathLst>
                <a:path h="816916" w="2641957">
                  <a:moveTo>
                    <a:pt x="77179" y="0"/>
                  </a:moveTo>
                  <a:lnTo>
                    <a:pt x="2564778" y="0"/>
                  </a:lnTo>
                  <a:cubicBezTo>
                    <a:pt x="2607403" y="0"/>
                    <a:pt x="2641957" y="34554"/>
                    <a:pt x="2641957" y="77179"/>
                  </a:cubicBezTo>
                  <a:lnTo>
                    <a:pt x="2641957" y="739738"/>
                  </a:lnTo>
                  <a:cubicBezTo>
                    <a:pt x="2641957" y="760207"/>
                    <a:pt x="2633825" y="779838"/>
                    <a:pt x="2619352" y="794311"/>
                  </a:cubicBezTo>
                  <a:cubicBezTo>
                    <a:pt x="2604878" y="808785"/>
                    <a:pt x="2585247" y="816916"/>
                    <a:pt x="2564778" y="816916"/>
                  </a:cubicBezTo>
                  <a:lnTo>
                    <a:pt x="77179" y="816916"/>
                  </a:lnTo>
                  <a:cubicBezTo>
                    <a:pt x="34554" y="816916"/>
                    <a:pt x="0" y="782362"/>
                    <a:pt x="0" y="739738"/>
                  </a:cubicBezTo>
                  <a:lnTo>
                    <a:pt x="0" y="77179"/>
                  </a:lnTo>
                  <a:cubicBezTo>
                    <a:pt x="0" y="34554"/>
                    <a:pt x="34554" y="0"/>
                    <a:pt x="77179" y="0"/>
                  </a:cubicBezTo>
                  <a:close/>
                </a:path>
              </a:pathLst>
            </a:custGeom>
            <a:solidFill>
              <a:srgbClr val="69C4D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641957" cy="8645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184675" y="175882"/>
            <a:ext cx="9475300" cy="101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7"/>
              </a:lnSpc>
            </a:pPr>
            <a:r>
              <a:rPr lang="en-US" sz="601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 &amp; VALIDATION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DAGXlbdgouE</dc:identifier>
  <dcterms:modified xsi:type="dcterms:W3CDTF">2011-08-01T06:04:30Z</dcterms:modified>
  <cp:revision>1</cp:revision>
  <dc:title>python project etp</dc:title>
</cp:coreProperties>
</file>